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9AF64-0CD7-40DB-8832-62B3A491DC6B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E84272-2946-42CC-91BF-888EB7E98AE3}">
      <dgm:prSet phldrT="[Текст]" custT="1"/>
      <dgm:spPr/>
      <dgm:t>
        <a:bodyPr/>
        <a:lstStyle/>
        <a:p>
          <a:endParaRPr lang="ru-RU" sz="1400" b="1" dirty="0" smtClean="0"/>
        </a:p>
        <a:p>
          <a:r>
            <a:rPr lang="ru-RU" sz="1400" b="1" dirty="0" smtClean="0"/>
            <a:t>ВЫГОДЫ</a:t>
          </a:r>
          <a:r>
            <a:rPr lang="ru-RU" sz="1400" dirty="0"/>
            <a:t>:</a:t>
          </a:r>
        </a:p>
        <a:p>
          <a:r>
            <a:rPr lang="ru-RU" sz="1400" dirty="0"/>
            <a:t>- аналитика с помощью ИИ для предотвращения аналогичных вопросов</a:t>
          </a:r>
        </a:p>
        <a:p>
          <a:r>
            <a:rPr lang="ru-RU" sz="1400" dirty="0"/>
            <a:t>- </a:t>
          </a:r>
          <a:r>
            <a:rPr lang="ru-RU" sz="1400" dirty="0" smtClean="0"/>
            <a:t>снижение </a:t>
          </a:r>
          <a:r>
            <a:rPr lang="ru-RU" sz="1400" dirty="0"/>
            <a:t>нагрузки на судопроизводство</a:t>
          </a:r>
        </a:p>
        <a:p>
          <a:r>
            <a:rPr lang="ru-RU" sz="1400" dirty="0"/>
            <a:t>- укрепление доверия и лояльности за счет повышения нейтральности</a:t>
          </a:r>
        </a:p>
        <a:p>
          <a:r>
            <a:rPr lang="ru-RU" sz="1400" dirty="0"/>
            <a:t>- расширение доступа правосудия де-факто</a:t>
          </a:r>
        </a:p>
        <a:p>
          <a:endParaRPr lang="ru-RU" sz="1400" dirty="0"/>
        </a:p>
      </dgm:t>
    </dgm:pt>
    <dgm:pt modelId="{B5A63C34-8FFD-4A4F-9036-034A7F7240CB}" type="parTrans" cxnId="{1C440565-98FB-498F-8CAF-67139C35C4E8}">
      <dgm:prSet/>
      <dgm:spPr/>
      <dgm:t>
        <a:bodyPr/>
        <a:lstStyle/>
        <a:p>
          <a:endParaRPr lang="ru-RU"/>
        </a:p>
      </dgm:t>
    </dgm:pt>
    <dgm:pt modelId="{CF4B0A57-4675-4BBA-B00B-64B88897004C}" type="sibTrans" cxnId="{1C440565-98FB-498F-8CAF-67139C35C4E8}">
      <dgm:prSet/>
      <dgm:spPr/>
      <dgm:t>
        <a:bodyPr/>
        <a:lstStyle/>
        <a:p>
          <a:endParaRPr lang="ru-RU"/>
        </a:p>
      </dgm:t>
    </dgm:pt>
    <dgm:pt modelId="{C374A904-0E6C-4573-900B-43FFB5021C69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800" b="1" dirty="0" smtClean="0"/>
            <a:t>сложности</a:t>
          </a:r>
          <a:r>
            <a:rPr lang="ru-RU" sz="1600" dirty="0"/>
            <a:t>:</a:t>
          </a:r>
        </a:p>
        <a:p>
          <a:r>
            <a:rPr lang="ru-RU" sz="1600" dirty="0"/>
            <a:t>- отсутствие заинтересованности рынка</a:t>
          </a:r>
        </a:p>
        <a:p>
          <a:r>
            <a:rPr lang="ru-RU" sz="1600" dirty="0"/>
            <a:t>- фрагментарность регулирования, в </a:t>
          </a:r>
          <a:r>
            <a:rPr lang="ru-RU" sz="1600" dirty="0" err="1"/>
            <a:t>т.ч</a:t>
          </a:r>
          <a:r>
            <a:rPr lang="ru-RU" sz="1600" dirty="0"/>
            <a:t>. в </a:t>
          </a:r>
          <a:r>
            <a:rPr lang="ru-RU" sz="1600" dirty="0" smtClean="0"/>
            <a:t>трансграничном </a:t>
          </a:r>
          <a:r>
            <a:rPr lang="ru-RU" sz="1600" dirty="0"/>
            <a:t>контексте</a:t>
          </a:r>
        </a:p>
        <a:p>
          <a:endParaRPr lang="ru-RU" sz="900" dirty="0"/>
        </a:p>
        <a:p>
          <a:endParaRPr lang="ru-RU" sz="900" dirty="0"/>
        </a:p>
        <a:p>
          <a:r>
            <a:rPr lang="ru-RU" sz="900" dirty="0"/>
            <a:t> </a:t>
          </a:r>
        </a:p>
        <a:p>
          <a:endParaRPr lang="ru-RU" sz="800" dirty="0"/>
        </a:p>
      </dgm:t>
    </dgm:pt>
    <dgm:pt modelId="{6044B253-26F4-46FF-8704-479275DA2AAC}" type="parTrans" cxnId="{96049905-108D-4A99-9212-DCE725B3E721}">
      <dgm:prSet/>
      <dgm:spPr/>
      <dgm:t>
        <a:bodyPr/>
        <a:lstStyle/>
        <a:p>
          <a:endParaRPr lang="ru-RU"/>
        </a:p>
      </dgm:t>
    </dgm:pt>
    <dgm:pt modelId="{4F8CD98D-2158-43C7-8D8E-E4B9E45C255B}" type="sibTrans" cxnId="{96049905-108D-4A99-9212-DCE725B3E721}">
      <dgm:prSet/>
      <dgm:spPr/>
      <dgm:t>
        <a:bodyPr/>
        <a:lstStyle/>
        <a:p>
          <a:endParaRPr lang="ru-RU"/>
        </a:p>
      </dgm:t>
    </dgm:pt>
    <dgm:pt modelId="{F42D9B6D-D1B1-4656-96DF-5DDD7EFCCF5F}">
      <dgm:prSet phldrT="[Текст]" custT="1"/>
      <dgm:spPr/>
      <dgm:t>
        <a:bodyPr/>
        <a:lstStyle/>
        <a:p>
          <a:r>
            <a:rPr lang="ru-RU" sz="1800" b="1" dirty="0"/>
            <a:t>возможности</a:t>
          </a:r>
          <a:r>
            <a:rPr lang="ru-RU" sz="1600" dirty="0"/>
            <a:t>:</a:t>
          </a:r>
        </a:p>
        <a:p>
          <a:r>
            <a:rPr lang="ru-RU" sz="1400" dirty="0"/>
            <a:t>- расширение доступа к правосудию де-юре,</a:t>
          </a:r>
        </a:p>
        <a:p>
          <a:r>
            <a:rPr lang="ru-RU" sz="1400" dirty="0"/>
            <a:t>- разрешение </a:t>
          </a:r>
          <a:r>
            <a:rPr lang="ru-RU" sz="1400" dirty="0" smtClean="0"/>
            <a:t>множества "</a:t>
          </a:r>
          <a:r>
            <a:rPr lang="ru-RU" sz="1400" dirty="0"/>
            <a:t>мелких" вопросов с низкой стоимостью</a:t>
          </a:r>
        </a:p>
        <a:p>
          <a:r>
            <a:rPr lang="ru-RU" sz="1400" dirty="0"/>
            <a:t>- экономия человеческих ресурсов</a:t>
          </a:r>
        </a:p>
      </dgm:t>
    </dgm:pt>
    <dgm:pt modelId="{F4FCCA14-0D3C-44EE-8F14-48CE30593A5E}" type="parTrans" cxnId="{F743B3A7-988B-47DA-A9EE-E3F66C7C9D4B}">
      <dgm:prSet/>
      <dgm:spPr/>
      <dgm:t>
        <a:bodyPr/>
        <a:lstStyle/>
        <a:p>
          <a:endParaRPr lang="ru-RU"/>
        </a:p>
      </dgm:t>
    </dgm:pt>
    <dgm:pt modelId="{6B47C14B-B32B-409A-9275-6CECE462CC51}" type="sibTrans" cxnId="{F743B3A7-988B-47DA-A9EE-E3F66C7C9D4B}">
      <dgm:prSet/>
      <dgm:spPr/>
      <dgm:t>
        <a:bodyPr/>
        <a:lstStyle/>
        <a:p>
          <a:endParaRPr lang="ru-RU"/>
        </a:p>
      </dgm:t>
    </dgm:pt>
    <dgm:pt modelId="{A300347C-159E-4E29-9EB0-CC0046D0E033}">
      <dgm:prSet phldrT="[Текст]" custT="1"/>
      <dgm:spPr/>
      <dgm:t>
        <a:bodyPr/>
        <a:lstStyle/>
        <a:p>
          <a:r>
            <a:rPr lang="ru-RU" sz="1800" b="1" dirty="0"/>
            <a:t>риски</a:t>
          </a:r>
          <a:r>
            <a:rPr lang="ru-RU" sz="1400" dirty="0"/>
            <a:t>:</a:t>
          </a:r>
        </a:p>
        <a:p>
          <a:r>
            <a:rPr lang="ru-RU" sz="1400" dirty="0"/>
            <a:t>- уязвимость конфиденциальных данных</a:t>
          </a:r>
        </a:p>
        <a:p>
          <a:r>
            <a:rPr lang="ru-RU" sz="1400" dirty="0"/>
            <a:t>- </a:t>
          </a:r>
          <a:r>
            <a:rPr lang="ru-RU" sz="1400" dirty="0" smtClean="0"/>
            <a:t>несовершенство </a:t>
          </a:r>
          <a:r>
            <a:rPr lang="ru-RU" sz="1400" dirty="0"/>
            <a:t>механизмов оценки состояния сторон </a:t>
          </a:r>
        </a:p>
        <a:p>
          <a:r>
            <a:rPr lang="ru-RU" sz="1400" dirty="0"/>
            <a:t>- </a:t>
          </a:r>
          <a:r>
            <a:rPr lang="ru-RU" sz="1400" dirty="0" smtClean="0"/>
            <a:t>несовершенство </a:t>
          </a:r>
          <a:r>
            <a:rPr lang="ru-RU" sz="1400" dirty="0"/>
            <a:t>алгоритмов (ошибки, оскорбительный контент или действия)	</a:t>
          </a:r>
        </a:p>
      </dgm:t>
    </dgm:pt>
    <dgm:pt modelId="{CCD1BD5E-EBA0-4580-9E29-862BE56A660E}" type="parTrans" cxnId="{71A00FE9-0550-4DC3-8311-29EAEA237ABB}">
      <dgm:prSet/>
      <dgm:spPr/>
      <dgm:t>
        <a:bodyPr/>
        <a:lstStyle/>
        <a:p>
          <a:endParaRPr lang="ru-RU"/>
        </a:p>
      </dgm:t>
    </dgm:pt>
    <dgm:pt modelId="{C9357069-67DE-491B-A59F-55B4B97E05CD}" type="sibTrans" cxnId="{71A00FE9-0550-4DC3-8311-29EAEA237ABB}">
      <dgm:prSet/>
      <dgm:spPr/>
      <dgm:t>
        <a:bodyPr/>
        <a:lstStyle/>
        <a:p>
          <a:endParaRPr lang="ru-RU"/>
        </a:p>
      </dgm:t>
    </dgm:pt>
    <dgm:pt modelId="{9558525F-A1D7-4DBB-A1AA-1BF490B9450E}" type="pres">
      <dgm:prSet presAssocID="{D9D9AF64-0CD7-40DB-8832-62B3A491DC6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31DEF1-EFBB-44E4-88B0-B0976C2DC762}" type="pres">
      <dgm:prSet presAssocID="{D9D9AF64-0CD7-40DB-8832-62B3A491DC6B}" presName="axisShape" presStyleLbl="bgShp" presStyleIdx="0" presStyleCnt="1"/>
      <dgm:spPr/>
    </dgm:pt>
    <dgm:pt modelId="{E48D1D22-45E1-4128-B119-28C8087C30DF}" type="pres">
      <dgm:prSet presAssocID="{D9D9AF64-0CD7-40DB-8832-62B3A491DC6B}" presName="rect1" presStyleLbl="node1" presStyleIdx="0" presStyleCnt="4" custScaleX="115924" custScaleY="113557" custLinFactNeighborX="-4059" custLinFactNeighborY="-4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D0F5E-A7B3-4782-8700-9FE2D74F464E}" type="pres">
      <dgm:prSet presAssocID="{D9D9AF64-0CD7-40DB-8832-62B3A491DC6B}" presName="rect2" presStyleLbl="node1" presStyleIdx="1" presStyleCnt="4" custScaleX="110057" custScaleY="110418" custLinFactNeighborX="6089" custLinFactNeighborY="-7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9547A-8745-42AE-A447-C46F16B9213A}" type="pres">
      <dgm:prSet presAssocID="{D9D9AF64-0CD7-40DB-8832-62B3A491DC6B}" presName="rect3" presStyleLbl="node1" presStyleIdx="2" presStyleCnt="4" custScaleX="113217" custLinFactNeighborX="-6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3F25B-0D70-416C-B019-7A2673B4A13D}" type="pres">
      <dgm:prSet presAssocID="{D9D9AF64-0CD7-40DB-8832-62B3A491DC6B}" presName="rect4" presStyleLbl="node1" presStyleIdx="3" presStyleCnt="4" custScaleX="118630" custLinFactNeighborX="7104" custLinFactNeighborY="-1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3B3A7-988B-47DA-A9EE-E3F66C7C9D4B}" srcId="{D9D9AF64-0CD7-40DB-8832-62B3A491DC6B}" destId="{F42D9B6D-D1B1-4656-96DF-5DDD7EFCCF5F}" srcOrd="2" destOrd="0" parTransId="{F4FCCA14-0D3C-44EE-8F14-48CE30593A5E}" sibTransId="{6B47C14B-B32B-409A-9275-6CECE462CC51}"/>
    <dgm:cxn modelId="{DD645627-DA40-4656-94DA-125F97C35CAE}" type="presOf" srcId="{C6E84272-2946-42CC-91BF-888EB7E98AE3}" destId="{E48D1D22-45E1-4128-B119-28C8087C30DF}" srcOrd="0" destOrd="0" presId="urn:microsoft.com/office/officeart/2005/8/layout/matrix2"/>
    <dgm:cxn modelId="{4F1661F5-0C54-4892-8838-7BD229CFFF25}" type="presOf" srcId="{A300347C-159E-4E29-9EB0-CC0046D0E033}" destId="{9F03F25B-0D70-416C-B019-7A2673B4A13D}" srcOrd="0" destOrd="0" presId="urn:microsoft.com/office/officeart/2005/8/layout/matrix2"/>
    <dgm:cxn modelId="{3C7A50BD-3550-4196-B21F-A0A15B96D653}" type="presOf" srcId="{D9D9AF64-0CD7-40DB-8832-62B3A491DC6B}" destId="{9558525F-A1D7-4DBB-A1AA-1BF490B9450E}" srcOrd="0" destOrd="0" presId="urn:microsoft.com/office/officeart/2005/8/layout/matrix2"/>
    <dgm:cxn modelId="{A61789FA-B94B-47EE-AA14-555E029F1DFB}" type="presOf" srcId="{C374A904-0E6C-4573-900B-43FFB5021C69}" destId="{5FCD0F5E-A7B3-4782-8700-9FE2D74F464E}" srcOrd="0" destOrd="0" presId="urn:microsoft.com/office/officeart/2005/8/layout/matrix2"/>
    <dgm:cxn modelId="{71A00FE9-0550-4DC3-8311-29EAEA237ABB}" srcId="{D9D9AF64-0CD7-40DB-8832-62B3A491DC6B}" destId="{A300347C-159E-4E29-9EB0-CC0046D0E033}" srcOrd="3" destOrd="0" parTransId="{CCD1BD5E-EBA0-4580-9E29-862BE56A660E}" sibTransId="{C9357069-67DE-491B-A59F-55B4B97E05CD}"/>
    <dgm:cxn modelId="{1C440565-98FB-498F-8CAF-67139C35C4E8}" srcId="{D9D9AF64-0CD7-40DB-8832-62B3A491DC6B}" destId="{C6E84272-2946-42CC-91BF-888EB7E98AE3}" srcOrd="0" destOrd="0" parTransId="{B5A63C34-8FFD-4A4F-9036-034A7F7240CB}" sibTransId="{CF4B0A57-4675-4BBA-B00B-64B88897004C}"/>
    <dgm:cxn modelId="{96049905-108D-4A99-9212-DCE725B3E721}" srcId="{D9D9AF64-0CD7-40DB-8832-62B3A491DC6B}" destId="{C374A904-0E6C-4573-900B-43FFB5021C69}" srcOrd="1" destOrd="0" parTransId="{6044B253-26F4-46FF-8704-479275DA2AAC}" sibTransId="{4F8CD98D-2158-43C7-8D8E-E4B9E45C255B}"/>
    <dgm:cxn modelId="{7564465A-7C3B-4E6C-A4C5-BD767A9AF45F}" type="presOf" srcId="{F42D9B6D-D1B1-4656-96DF-5DDD7EFCCF5F}" destId="{34D9547A-8745-42AE-A447-C46F16B9213A}" srcOrd="0" destOrd="0" presId="urn:microsoft.com/office/officeart/2005/8/layout/matrix2"/>
    <dgm:cxn modelId="{8FB1F45A-E68B-4444-9BB5-D15EC1D47A8A}" type="presParOf" srcId="{9558525F-A1D7-4DBB-A1AA-1BF490B9450E}" destId="{7731DEF1-EFBB-44E4-88B0-B0976C2DC762}" srcOrd="0" destOrd="0" presId="urn:microsoft.com/office/officeart/2005/8/layout/matrix2"/>
    <dgm:cxn modelId="{38155862-FD04-46ED-A731-10250602F844}" type="presParOf" srcId="{9558525F-A1D7-4DBB-A1AA-1BF490B9450E}" destId="{E48D1D22-45E1-4128-B119-28C8087C30DF}" srcOrd="1" destOrd="0" presId="urn:microsoft.com/office/officeart/2005/8/layout/matrix2"/>
    <dgm:cxn modelId="{BE4B52EC-5EFF-46C7-8518-06163EA31033}" type="presParOf" srcId="{9558525F-A1D7-4DBB-A1AA-1BF490B9450E}" destId="{5FCD0F5E-A7B3-4782-8700-9FE2D74F464E}" srcOrd="2" destOrd="0" presId="urn:microsoft.com/office/officeart/2005/8/layout/matrix2"/>
    <dgm:cxn modelId="{DCA9E245-EFC9-4CB5-A527-91B1AF29AC99}" type="presParOf" srcId="{9558525F-A1D7-4DBB-A1AA-1BF490B9450E}" destId="{34D9547A-8745-42AE-A447-C46F16B9213A}" srcOrd="3" destOrd="0" presId="urn:microsoft.com/office/officeart/2005/8/layout/matrix2"/>
    <dgm:cxn modelId="{6AC7B0D8-6F2A-4190-8B0A-1534C26E828C}" type="presParOf" srcId="{9558525F-A1D7-4DBB-A1AA-1BF490B9450E}" destId="{9F03F25B-0D70-416C-B019-7A2673B4A13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1DEF1-EFBB-44E4-88B0-B0976C2DC762}">
      <dsp:nvSpPr>
        <dsp:cNvPr id="0" name=""/>
        <dsp:cNvSpPr/>
      </dsp:nvSpPr>
      <dsp:spPr>
        <a:xfrm>
          <a:off x="2628899" y="0"/>
          <a:ext cx="6757416" cy="675741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D1D22-45E1-4128-B119-28C8087C30DF}">
      <dsp:nvSpPr>
        <dsp:cNvPr id="0" name=""/>
        <dsp:cNvSpPr/>
      </dsp:nvSpPr>
      <dsp:spPr>
        <a:xfrm>
          <a:off x="2743208" y="137135"/>
          <a:ext cx="3133386" cy="3069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ВЫГОДЫ</a:t>
          </a:r>
          <a:r>
            <a:rPr lang="ru-RU" sz="1400" kern="1200" dirty="0"/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аналитика с помощью ИИ для предотвращения аналогичных вопросов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</a:t>
          </a:r>
          <a:r>
            <a:rPr lang="ru-RU" sz="1400" kern="1200" dirty="0" smtClean="0"/>
            <a:t>снижение </a:t>
          </a:r>
          <a:r>
            <a:rPr lang="ru-RU" sz="1400" kern="1200" dirty="0"/>
            <a:t>нагрузки на судопроизводство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укрепление доверия и лояльности за счет повышения нейтральности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расширение доступа правосудия де-факто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893044" y="286971"/>
        <a:ext cx="2833714" cy="2769735"/>
      </dsp:txXfrm>
    </dsp:sp>
    <dsp:sp modelId="{5FCD0F5E-A7B3-4782-8700-9FE2D74F464E}">
      <dsp:nvSpPr>
        <dsp:cNvPr id="0" name=""/>
        <dsp:cNvSpPr/>
      </dsp:nvSpPr>
      <dsp:spPr>
        <a:xfrm>
          <a:off x="6272782" y="106415"/>
          <a:ext cx="2974803" cy="2984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сложности</a:t>
          </a:r>
          <a:r>
            <a:rPr lang="ru-RU" sz="1600" kern="1200" dirty="0"/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отсутствие заинтересованности рынка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фрагментарность регулирования, в </a:t>
          </a:r>
          <a:r>
            <a:rPr lang="ru-RU" sz="1600" kern="1200" dirty="0" err="1"/>
            <a:t>т.ч</a:t>
          </a:r>
          <a:r>
            <a:rPr lang="ru-RU" sz="1600" kern="1200" dirty="0"/>
            <a:t>. в </a:t>
          </a:r>
          <a:r>
            <a:rPr lang="ru-RU" sz="1600" kern="1200" dirty="0" smtClean="0"/>
            <a:t>трансграничном </a:t>
          </a:r>
          <a:r>
            <a:rPr lang="ru-RU" sz="1600" kern="1200" dirty="0"/>
            <a:t>контексте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6418000" y="251633"/>
        <a:ext cx="2684367" cy="2694125"/>
      </dsp:txXfrm>
    </dsp:sp>
    <dsp:sp modelId="{34D9547A-8745-42AE-A447-C46F16B9213A}">
      <dsp:nvSpPr>
        <dsp:cNvPr id="0" name=""/>
        <dsp:cNvSpPr/>
      </dsp:nvSpPr>
      <dsp:spPr>
        <a:xfrm>
          <a:off x="2706623" y="3615217"/>
          <a:ext cx="3060217" cy="2702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возможности</a:t>
          </a:r>
          <a:r>
            <a:rPr lang="ru-RU" sz="1600" kern="1200" dirty="0"/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расширение доступа к правосудию де-юре,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разрешение </a:t>
          </a:r>
          <a:r>
            <a:rPr lang="ru-RU" sz="1400" kern="1200" dirty="0" smtClean="0"/>
            <a:t>множества "</a:t>
          </a:r>
          <a:r>
            <a:rPr lang="ru-RU" sz="1400" kern="1200" dirty="0"/>
            <a:t>мелких" вопросов с низкой стоимостью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экономия человеческих ресурсов</a:t>
          </a:r>
        </a:p>
      </dsp:txBody>
      <dsp:txXfrm>
        <a:off x="2838571" y="3747165"/>
        <a:ext cx="2796321" cy="2439070"/>
      </dsp:txXfrm>
    </dsp:sp>
    <dsp:sp modelId="{9F03F25B-0D70-416C-B019-7A2673B4A13D}">
      <dsp:nvSpPr>
        <dsp:cNvPr id="0" name=""/>
        <dsp:cNvSpPr/>
      </dsp:nvSpPr>
      <dsp:spPr>
        <a:xfrm>
          <a:off x="6184354" y="3587782"/>
          <a:ext cx="3206529" cy="2702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риски</a:t>
          </a:r>
          <a:r>
            <a:rPr lang="ru-RU" sz="1400" kern="1200" dirty="0"/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уязвимость конфиденциальных данных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</a:t>
          </a:r>
          <a:r>
            <a:rPr lang="ru-RU" sz="1400" kern="1200" dirty="0" smtClean="0"/>
            <a:t>несовершенство </a:t>
          </a:r>
          <a:r>
            <a:rPr lang="ru-RU" sz="1400" kern="1200" dirty="0"/>
            <a:t>механизмов оценки состояния сторон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</a:t>
          </a:r>
          <a:r>
            <a:rPr lang="ru-RU" sz="1400" kern="1200" dirty="0" smtClean="0"/>
            <a:t>несовершенство </a:t>
          </a:r>
          <a:r>
            <a:rPr lang="ru-RU" sz="1400" kern="1200" dirty="0"/>
            <a:t>алгоритмов (ошибки, оскорбительный контент или действия)	</a:t>
          </a:r>
        </a:p>
      </dsp:txBody>
      <dsp:txXfrm>
        <a:off x="6316302" y="3719730"/>
        <a:ext cx="2942633" cy="2439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AutoShape 4" descr="https://legalforum.info/local/templates/avilum/static/img/logo.svg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 smtClean="0"/>
              <a:t>ЗАРУБЕЖНЫЙ </a:t>
            </a:r>
            <a:r>
              <a:rPr lang="ru-RU" dirty="0" smtClean="0"/>
              <a:t>ОПЫТ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УРЕГУЛИРОВАНИЯ</a:t>
            </a:r>
            <a:br>
              <a:rPr lang="ru-RU" dirty="0" smtClean="0"/>
            </a:br>
            <a:r>
              <a:rPr lang="ru-RU" dirty="0" smtClean="0"/>
              <a:t>КОНФЛИКТОВ В ПРОЦЕДУРЕ МЕДИАЦИИ С ПОМОЩЬЮ ТЕХНОЛОГИЧЕСКИХ </a:t>
            </a:r>
            <a:r>
              <a:rPr lang="ru-RU" dirty="0" smtClean="0"/>
              <a:t>ПЛАТФОРМ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4200" i="1" dirty="0" err="1" smtClean="0"/>
              <a:t>Михалёва</a:t>
            </a:r>
            <a:r>
              <a:rPr lang="ru-RU" sz="4200" i="1" dirty="0" smtClean="0"/>
              <a:t> Татьяна Николаевна</a:t>
            </a:r>
            <a:br>
              <a:rPr lang="ru-RU" sz="4200" i="1" dirty="0" smtClean="0"/>
            </a:br>
            <a:r>
              <a:rPr lang="ru-RU" sz="3300" i="1" dirty="0" smtClean="0"/>
              <a:t>медиатор Центра, </a:t>
            </a:r>
            <a:r>
              <a:rPr lang="ru-RU" sz="3300" i="1" dirty="0" err="1" smtClean="0"/>
              <a:t>к.ю.н</a:t>
            </a:r>
            <a:r>
              <a:rPr lang="ru-RU" sz="3300" i="1" dirty="0" smtClean="0"/>
              <a:t>., доцент</a:t>
            </a:r>
            <a:endParaRPr lang="ru-RU" sz="3300" i="1" dirty="0"/>
          </a:p>
        </p:txBody>
      </p:sp>
    </p:spTree>
    <p:extLst>
      <p:ext uri="{BB962C8B-B14F-4D97-AF65-F5344CB8AC3E}">
        <p14:creationId xmlns:p14="http://schemas.microsoft.com/office/powerpoint/2010/main" val="318259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Процедуры в рамках ВОИС по </a:t>
            </a:r>
            <a:r>
              <a:rPr lang="ru-RU" dirty="0" err="1" smtClean="0"/>
              <a:t>Финтех</a:t>
            </a:r>
            <a:r>
              <a:rPr lang="ru-RU" dirty="0" smtClean="0"/>
              <a:t> медиации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6045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комплексный подход </a:t>
            </a:r>
          </a:p>
          <a:p>
            <a:r>
              <a:rPr lang="ru-RU" dirty="0" smtClean="0"/>
              <a:t>- потенциальные </a:t>
            </a:r>
            <a:r>
              <a:rPr lang="ru-RU" dirty="0" err="1" smtClean="0"/>
              <a:t>стейкхолдеоы</a:t>
            </a:r>
            <a:r>
              <a:rPr lang="ru-RU" dirty="0" smtClean="0"/>
              <a:t> – банки, финансовые учреждения, </a:t>
            </a:r>
            <a:r>
              <a:rPr lang="ru-RU" dirty="0" err="1" smtClean="0"/>
              <a:t>маркетплейсы</a:t>
            </a:r>
            <a:r>
              <a:rPr lang="ru-RU" dirty="0" smtClean="0"/>
              <a:t>, </a:t>
            </a:r>
            <a:r>
              <a:rPr lang="ru-RU" dirty="0" err="1" smtClean="0"/>
              <a:t>стартапы</a:t>
            </a:r>
            <a:r>
              <a:rPr lang="ru-RU" dirty="0" smtClean="0"/>
              <a:t>, разработчики, поставщики услуг по предоставлению информации и т.п.</a:t>
            </a:r>
          </a:p>
          <a:p>
            <a:r>
              <a:rPr lang="ru-RU" dirty="0" smtClean="0"/>
              <a:t>- сферы: </a:t>
            </a:r>
            <a:r>
              <a:rPr lang="en-US" dirty="0" smtClean="0"/>
              <a:t>IP, IT, AI,</a:t>
            </a:r>
            <a:r>
              <a:rPr lang="ru-RU" dirty="0" smtClean="0"/>
              <a:t> 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 err="1"/>
              <a:t>б</a:t>
            </a:r>
            <a:r>
              <a:rPr lang="ru-RU" dirty="0" err="1" smtClean="0"/>
              <a:t>локчейн</a:t>
            </a:r>
            <a:r>
              <a:rPr lang="en-US" dirty="0" smtClean="0"/>
              <a:t>\DLT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err="1" smtClean="0"/>
              <a:t>смартконтракты</a:t>
            </a:r>
            <a:r>
              <a:rPr lang="ru-RU" dirty="0" smtClean="0"/>
              <a:t>, др.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ru-RU" dirty="0" smtClean="0"/>
              <a:t>список медиаторов насчитывает около 2000 независимых экспертов из различных юрисдикций</a:t>
            </a:r>
          </a:p>
          <a:p>
            <a:r>
              <a:rPr lang="ru-RU" dirty="0" smtClean="0"/>
              <a:t>Рекомендованная медиативная оговорка и помощь в администрировании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86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283435"/>
              </p:ext>
            </p:extLst>
          </p:nvPr>
        </p:nvGraphicFramePr>
        <p:xfrm>
          <a:off x="429770" y="804672"/>
          <a:ext cx="11457429" cy="5404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9143"/>
                <a:gridCol w="3819143"/>
                <a:gridCol w="3819143"/>
              </a:tblGrid>
              <a:tr h="240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Неспециализированные инструментальные способы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е-медиации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Специализированные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Функциональные (вспомогательные функции по управлению конфликтом, коммуникационные платформы)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Специализированные содержательные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Помощь или полное ведение переговоров и медиации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Email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Zoom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Teams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r>
                        <a:rPr lang="ru-RU" sz="2000">
                          <a:effectLst/>
                        </a:rPr>
                        <a:t>и др</a:t>
                      </a:r>
                      <a:r>
                        <a:rPr lang="en-US" sz="2000">
                          <a:effectLst/>
                        </a:rPr>
                        <a:t>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Modron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Resolve Disputes Online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Trokt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 Mediation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 др.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Civil Resolution Tribunal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Next Level Mediation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 Olive Branch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 др.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3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0" y="225934"/>
            <a:ext cx="9906000" cy="1477961"/>
          </a:xfrm>
        </p:spPr>
        <p:txBody>
          <a:bodyPr/>
          <a:lstStyle/>
          <a:p>
            <a:pPr algn="ctr"/>
            <a:r>
              <a:rPr lang="ru-RU" dirty="0" smtClean="0"/>
              <a:t>ЦИФРОВАЯ МЕДИАЦИЯ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0018" y="1873569"/>
            <a:ext cx="4649783" cy="823912"/>
          </a:xfrm>
        </p:spPr>
        <p:txBody>
          <a:bodyPr/>
          <a:lstStyle/>
          <a:p>
            <a:r>
              <a:rPr lang="ru-RU" dirty="0" err="1" smtClean="0"/>
              <a:t>аСИНХРОННАЯ</a:t>
            </a: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ОБМЕН ЭЛЕКТРОННЫМИ ПИСЬМАМИ И СООБЩЕНИЯМИ	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6504" y="1685669"/>
            <a:ext cx="4646602" cy="823912"/>
          </a:xfrm>
        </p:spPr>
        <p:txBody>
          <a:bodyPr/>
          <a:lstStyle/>
          <a:p>
            <a:r>
              <a:rPr lang="ru-RU" dirty="0" smtClean="0"/>
              <a:t>СИНХРОННАЯ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697481"/>
            <a:ext cx="4875210" cy="40325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аудио- </a:t>
            </a:r>
            <a:r>
              <a:rPr lang="ru-RU" dirty="0" smtClean="0"/>
              <a:t>и </a:t>
            </a:r>
            <a:r>
              <a:rPr lang="ru-RU" dirty="0" err="1" smtClean="0"/>
              <a:t>видеозвонки</a:t>
            </a:r>
            <a:r>
              <a:rPr lang="ru-RU" dirty="0"/>
              <a:t>,</a:t>
            </a:r>
          </a:p>
          <a:p>
            <a:r>
              <a:rPr lang="ru-RU" dirty="0" smtClean="0"/>
              <a:t>посредством </a:t>
            </a:r>
            <a:r>
              <a:rPr lang="ru-RU" dirty="0"/>
              <a:t>общения в чате.</a:t>
            </a:r>
          </a:p>
          <a:p>
            <a:r>
              <a:rPr lang="ru-RU" dirty="0" smtClean="0"/>
              <a:t> </a:t>
            </a:r>
            <a:r>
              <a:rPr lang="ru-RU" dirty="0"/>
              <a:t>цифровые </a:t>
            </a:r>
            <a:r>
              <a:rPr lang="ru-RU" dirty="0" smtClean="0"/>
              <a:t>платформы </a:t>
            </a:r>
            <a:r>
              <a:rPr lang="ru-RU" dirty="0"/>
              <a:t>с использованием элементов или комплекса ИИ, в </a:t>
            </a:r>
            <a:r>
              <a:rPr lang="ru-RU" dirty="0" err="1"/>
              <a:t>т.ч</a:t>
            </a:r>
            <a:r>
              <a:rPr lang="ru-RU" dirty="0"/>
              <a:t>. ИИ-</a:t>
            </a:r>
            <a:r>
              <a:rPr lang="ru-RU" dirty="0" err="1"/>
              <a:t>чатботы</a:t>
            </a:r>
            <a:r>
              <a:rPr lang="ru-RU" dirty="0"/>
              <a:t>, автоматизированные переговоры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61872" y="246889"/>
            <a:ext cx="10579607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3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94944" y="0"/>
            <a:ext cx="10991087" cy="316693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694945" y="3166935"/>
            <a:ext cx="10991086" cy="35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4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987552" y="182880"/>
            <a:ext cx="10442447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0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955" y="-738981"/>
            <a:ext cx="9906000" cy="147796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0018" y="1015046"/>
            <a:ext cx="4649783" cy="823912"/>
          </a:xfrm>
        </p:spPr>
        <p:txBody>
          <a:bodyPr/>
          <a:lstStyle/>
          <a:p>
            <a:r>
              <a:rPr lang="ru-RU" dirty="0"/>
              <a:t>Достоинства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1410" y="1838959"/>
            <a:ext cx="4878391" cy="395224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Расстояние и ограничения в перемещении не имеют значения</a:t>
            </a:r>
          </a:p>
          <a:p>
            <a:r>
              <a:rPr lang="ru-RU" dirty="0"/>
              <a:t>Экономная экономия: еще большее сокращение затрат</a:t>
            </a:r>
          </a:p>
          <a:p>
            <a:r>
              <a:rPr lang="ru-RU" dirty="0"/>
              <a:t>Снижение языковых барьеров при преимущественно письменной форме общения</a:t>
            </a:r>
          </a:p>
          <a:p>
            <a:r>
              <a:rPr lang="ru-RU" dirty="0"/>
              <a:t>Снижение накала эмоций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39136" y="1082276"/>
            <a:ext cx="4646602" cy="823912"/>
          </a:xfrm>
        </p:spPr>
        <p:txBody>
          <a:bodyPr/>
          <a:lstStyle/>
          <a:p>
            <a:r>
              <a:rPr lang="ru-RU" dirty="0"/>
              <a:t>Недостатки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975105"/>
            <a:ext cx="4875210" cy="381609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Повышенные риски утраты конфиденциальности</a:t>
            </a:r>
          </a:p>
          <a:p>
            <a:r>
              <a:rPr lang="ru-RU" dirty="0"/>
              <a:t>Отсутствие личного контакта, сложность </a:t>
            </a:r>
            <a:r>
              <a:rPr lang="ru-RU" dirty="0" smtClean="0"/>
              <a:t>установления </a:t>
            </a:r>
            <a:r>
              <a:rPr lang="ru-RU" dirty="0"/>
              <a:t>доверия </a:t>
            </a:r>
          </a:p>
          <a:p>
            <a:r>
              <a:rPr lang="ru-RU" dirty="0"/>
              <a:t>Ограниченность невербального общения</a:t>
            </a:r>
          </a:p>
          <a:p>
            <a:r>
              <a:rPr lang="ru-RU" dirty="0"/>
              <a:t>Ограниченность используемых методик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2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15120504"/>
              </p:ext>
            </p:extLst>
          </p:nvPr>
        </p:nvGraphicFramePr>
        <p:xfrm>
          <a:off x="0" y="0"/>
          <a:ext cx="12015216" cy="6757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58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86488"/>
              </p:ext>
            </p:extLst>
          </p:nvPr>
        </p:nvGraphicFramePr>
        <p:xfrm>
          <a:off x="256032" y="246889"/>
          <a:ext cx="11622024" cy="6486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1728"/>
                <a:gridCol w="1128664"/>
                <a:gridCol w="3891392"/>
                <a:gridCol w="1920240"/>
              </a:tblGrid>
              <a:tr h="16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Название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Организация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Задачи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</a:tr>
              <a:tr h="1009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Политика разрешения споров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 сфере распределения </a:t>
                      </a:r>
                      <a:r>
                        <a:rPr lang="ru-RU" sz="1400" dirty="0" smtClean="0">
                          <a:effectLst/>
                        </a:rPr>
                        <a:t>доменных </a:t>
                      </a:r>
                      <a:r>
                        <a:rPr lang="ru-RU" sz="1400" dirty="0">
                          <a:effectLst/>
                        </a:rPr>
                        <a:t>имен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ICANN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Политика разрешения споров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 сфере распределения </a:t>
                      </a:r>
                      <a:r>
                        <a:rPr lang="ru-RU" sz="1400" dirty="0" smtClean="0">
                          <a:effectLst/>
                        </a:rPr>
                        <a:t>доменных </a:t>
                      </a:r>
                      <a:r>
                        <a:rPr lang="ru-RU" sz="1400" dirty="0">
                          <a:effectLst/>
                        </a:rPr>
                        <a:t>имен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1999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20000 в отношении более чем 40000 доменных имен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</a:tr>
              <a:tr h="982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Рекомендации  ОЭСР  по  уре-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гулированию  потребитель-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ских споров и выдаче компен-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саций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ОЭСР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Рекомендации по урегулированию </a:t>
                      </a:r>
                      <a:r>
                        <a:rPr lang="ru-RU" sz="1400" dirty="0" smtClean="0">
                          <a:effectLst/>
                        </a:rPr>
                        <a:t>потребительских  </a:t>
                      </a:r>
                      <a:r>
                        <a:rPr lang="ru-RU" sz="1400" dirty="0">
                          <a:effectLst/>
                        </a:rPr>
                        <a:t>споров  как  в  онлайн-,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так и в офлайн-формате*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</a:tr>
              <a:tr h="850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Регламент No  524/2013 отно-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сительно разрешения споров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онлайн в сфере потребления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Положение создает основу платформы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ОУС для регулирования споров, </a:t>
                      </a:r>
                      <a:r>
                        <a:rPr lang="ru-RU" sz="1400" dirty="0" smtClean="0">
                          <a:effectLst/>
                        </a:rPr>
                        <a:t>возникающих </a:t>
                      </a:r>
                      <a:r>
                        <a:rPr lang="ru-RU" sz="1400" dirty="0">
                          <a:effectLst/>
                        </a:rPr>
                        <a:t>в ходе онлайн-торговли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</a:tr>
              <a:tr h="483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Правила </a:t>
                      </a:r>
                      <a:r>
                        <a:rPr lang="ru-RU" sz="1400" dirty="0" smtClean="0">
                          <a:effectLst/>
                        </a:rPr>
                        <a:t>ЮНСИТРАЛ Комиссия по праву международной торговли и Правила медиации 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ЮНИСТРАЛ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Технические комментарии и рекомендации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</a:tr>
              <a:tr h="659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Рамочное соглашение АТЭС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АТЭС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совместного разрешения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споров онлайн для малых и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средних  предприятий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(МСП) в сфере В2В и </a:t>
                      </a:r>
                      <a:r>
                        <a:rPr lang="ru-RU" sz="1400" dirty="0" smtClean="0">
                          <a:effectLst/>
                        </a:rPr>
                        <a:t>соответствующие </a:t>
                      </a:r>
                      <a:r>
                        <a:rPr lang="ru-RU" sz="1400" dirty="0">
                          <a:effectLst/>
                        </a:rPr>
                        <a:t>процедурные правила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</a:tr>
              <a:tr h="1525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Резолюция Генеральной Ассамблеи Организации Объединенных Наций «Руководящие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принципы для  защиты  интересов  потребителей» 22 декабря 2015 года. 70/186.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изменения в пункт 11 статьи IV, касающиеся </a:t>
                      </a:r>
                      <a:r>
                        <a:rPr lang="ru-RU" sz="1400" dirty="0" smtClean="0">
                          <a:effectLst/>
                        </a:rPr>
                        <a:t>онлайн-защиты </a:t>
                      </a:r>
                      <a:r>
                        <a:rPr lang="ru-RU" sz="1400" dirty="0">
                          <a:effectLst/>
                        </a:rPr>
                        <a:t>прав потребителей, и пункт 11 f статьи IV относительно </a:t>
                      </a:r>
                      <a:r>
                        <a:rPr lang="ru-RU" sz="1400" dirty="0" smtClean="0">
                          <a:effectLst/>
                        </a:rPr>
                        <a:t>порядка </a:t>
                      </a:r>
                      <a:r>
                        <a:rPr lang="ru-RU" sz="1400" dirty="0">
                          <a:effectLst/>
                        </a:rPr>
                        <a:t>рассмотрения претензий потребителей и ведения споров с </a:t>
                      </a:r>
                      <a:r>
                        <a:rPr lang="ru-RU" sz="1400" dirty="0" smtClean="0">
                          <a:effectLst/>
                        </a:rPr>
                        <a:t>потребителями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29" marR="339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588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10897</TotalTime>
  <Words>409</Words>
  <Application>Microsoft Office PowerPoint</Application>
  <PresentationFormat>Широкоэкранный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Tw Cen MT</vt:lpstr>
      <vt:lpstr>Контур</vt:lpstr>
      <vt:lpstr>ЗАРУБЕЖНЫЙ ОПЫТ УРЕГУЛИРОВАНИЯ КОНФЛИКТОВ В ПРОЦЕДУРЕ МЕДИАЦИИ С ПОМОЩЬЮ ТЕХНОЛОГИЧЕСКИХ ПЛАТФОРМ  Михалёва Татьяна Николаевна медиатор Центра, к.ю.н., доцент</vt:lpstr>
      <vt:lpstr>Презентация PowerPoint</vt:lpstr>
      <vt:lpstr>ЦИФРОВАЯ МЕДИАЦИЯ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Процедуры в рамках ВОИС по Финтех медиации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ЗАРУБЕЖНЫЙ ОПЫТ УРЕГУЛИРОВАНИЯ КОНФЛИКТОВ В ПРОЦЕДУРЕ МЕДИАЦИИ С ПОМОЩЬЮ ТЕХНОЛОГИЧЕСКИХ ПЛАТФОРМ</dc:title>
  <dc:creator>Администратор</dc:creator>
  <cp:lastModifiedBy>Учетная запись Майкрософт</cp:lastModifiedBy>
  <cp:revision>6</cp:revision>
  <dcterms:created xsi:type="dcterms:W3CDTF">2022-06-28T04:00:11Z</dcterms:created>
  <dcterms:modified xsi:type="dcterms:W3CDTF">2023-01-20T10:50:47Z</dcterms:modified>
</cp:coreProperties>
</file>